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7" r:id="rId1"/>
    <p:sldMasterId id="2147483700" r:id="rId2"/>
  </p:sldMasterIdLst>
  <p:notesMasterIdLst>
    <p:notesMasterId r:id="rId55"/>
  </p:notesMasterIdLst>
  <p:handoutMasterIdLst>
    <p:handoutMasterId r:id="rId56"/>
  </p:handoutMasterIdLst>
  <p:sldIdLst>
    <p:sldId id="361" r:id="rId3"/>
    <p:sldId id="833" r:id="rId4"/>
    <p:sldId id="784" r:id="rId5"/>
    <p:sldId id="770" r:id="rId6"/>
    <p:sldId id="835" r:id="rId7"/>
    <p:sldId id="834" r:id="rId8"/>
    <p:sldId id="788" r:id="rId9"/>
    <p:sldId id="787" r:id="rId10"/>
    <p:sldId id="815" r:id="rId11"/>
    <p:sldId id="839" r:id="rId12"/>
    <p:sldId id="792" r:id="rId13"/>
    <p:sldId id="793" r:id="rId14"/>
    <p:sldId id="771" r:id="rId15"/>
    <p:sldId id="840" r:id="rId16"/>
    <p:sldId id="789" r:id="rId17"/>
    <p:sldId id="796" r:id="rId18"/>
    <p:sldId id="797" r:id="rId19"/>
    <p:sldId id="798" r:id="rId20"/>
    <p:sldId id="799" r:id="rId21"/>
    <p:sldId id="795" r:id="rId22"/>
    <p:sldId id="772" r:id="rId23"/>
    <p:sldId id="800" r:id="rId24"/>
    <p:sldId id="791" r:id="rId25"/>
    <p:sldId id="779" r:id="rId26"/>
    <p:sldId id="802" r:id="rId27"/>
    <p:sldId id="803" r:id="rId28"/>
    <p:sldId id="804" r:id="rId29"/>
    <p:sldId id="801" r:id="rId30"/>
    <p:sldId id="785" r:id="rId31"/>
    <p:sldId id="809" r:id="rId32"/>
    <p:sldId id="780" r:id="rId33"/>
    <p:sldId id="841" r:id="rId34"/>
    <p:sldId id="822" r:id="rId35"/>
    <p:sldId id="819" r:id="rId36"/>
    <p:sldId id="831" r:id="rId37"/>
    <p:sldId id="829" r:id="rId38"/>
    <p:sldId id="830" r:id="rId39"/>
    <p:sldId id="805" r:id="rId40"/>
    <p:sldId id="814" r:id="rId41"/>
    <p:sldId id="776" r:id="rId42"/>
    <p:sldId id="811" r:id="rId43"/>
    <p:sldId id="812" r:id="rId44"/>
    <p:sldId id="813" r:id="rId45"/>
    <p:sldId id="824" r:id="rId46"/>
    <p:sldId id="825" r:id="rId47"/>
    <p:sldId id="826" r:id="rId48"/>
    <p:sldId id="827" r:id="rId49"/>
    <p:sldId id="823" r:id="rId50"/>
    <p:sldId id="810" r:id="rId51"/>
    <p:sldId id="782" r:id="rId52"/>
    <p:sldId id="768" r:id="rId53"/>
    <p:sldId id="765" r:id="rId54"/>
  </p:sldIdLst>
  <p:sldSz cx="9144000" cy="5143500" type="screen16x9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82465" autoAdjust="0"/>
  </p:normalViewPr>
  <p:slideViewPr>
    <p:cSldViewPr>
      <p:cViewPr varScale="1">
        <p:scale>
          <a:sx n="128" d="100"/>
          <a:sy n="128" d="100"/>
        </p:scale>
        <p:origin x="80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>
      <p:cViewPr>
        <p:scale>
          <a:sx n="165" d="100"/>
          <a:sy n="165" d="100"/>
        </p:scale>
        <p:origin x="2096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0D41C79-0FE8-4EF8-8475-4F268D9BDC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C83AAF2-71D4-4A22-8DDB-7A84516706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4691C43-8E78-4F80-9C47-9ED88EF8BB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50826D8-236C-49AD-8E12-9F2DD78FF7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E343013E-4D0F-471B-B088-1A9D06C8A6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3D7432-B6D7-4A88-BE3B-12281F0C2B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522BBEB-4ED6-4D39-B1BD-35D624B9E9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1B7030C-BF7B-4449-B574-92CC3FF04F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03263"/>
            <a:ext cx="626110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2044754-549F-4209-896F-5AED4F5F5E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0" y="4460167"/>
            <a:ext cx="5207838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58BD987-187F-4E74-857A-256122AF72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3921234-D414-4424-8B43-BC1ED5052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410384E3-C7AF-48C1-80CD-11A4FC7D1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E81005C-3A70-478A-84EB-66ED3654B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FCA8D34-1F87-40F3-8020-393E5C321AA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EAB528F-2B7F-4080-8D47-6A43B6D3E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56EAF0E-3845-4B68-B2A4-01937382E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190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2516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82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505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591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457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397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217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982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195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Qualification</a:t>
            </a:r>
          </a:p>
          <a:p>
            <a:pPr marL="228600" indent="-228600">
              <a:buAutoNum type="arabicPeriod"/>
            </a:pPr>
            <a:r>
              <a:rPr lang="en-US" dirty="0"/>
              <a:t>Timeline</a:t>
            </a:r>
          </a:p>
          <a:p>
            <a:pPr marL="228600" indent="-228600">
              <a:buAutoNum type="arabicPeriod"/>
            </a:pPr>
            <a:r>
              <a:rPr lang="en-US" dirty="0"/>
              <a:t>Application</a:t>
            </a:r>
          </a:p>
          <a:p>
            <a:pPr marL="228600" indent="-228600">
              <a:buAutoNum type="arabicPeriod"/>
            </a:pPr>
            <a:r>
              <a:rPr lang="en-US" dirty="0"/>
              <a:t>Conducting a grant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241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685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30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074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7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87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988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230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713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DEAE5F-0A81-4E48-B451-E01F26B3DA69}" type="datetime1">
              <a:rPr lang="en-US" altLang="en-US" smtClean="0"/>
              <a:pPr/>
              <a:t>11/15/23</a:t>
            </a:fld>
            <a:endParaRPr lang="en-US" altLang="en-US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7B6B-957E-4119-819E-129C7D528B75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645" y="4308420"/>
            <a:ext cx="6270750" cy="4080840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493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35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33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>
                <a:solidFill>
                  <a:srgbClr val="FFFFFF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93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74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61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D566DA-C1EB-48C3-90E2-BC101B554A48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3B9BAA-B8BB-4E36-BC7D-A2C97C5FD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0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B88F67-7E2F-4F73-BF36-4CC3291DB85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EC867E-2297-4834-AC29-301BA8630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24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2F85DF-FF66-4E87-9830-B432F5BE3F6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FBE0A6-9978-43DA-A5F8-CE4CDD4E1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55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67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03EE6E08-50C1-46DD-AC84-6FF5803ECB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>
            <a:extLst>
              <a:ext uri="{FF2B5EF4-FFF2-40B4-BE49-F238E27FC236}">
                <a16:creationId xmlns:a16="http://schemas.microsoft.com/office/drawing/2014/main" id="{F70B642D-E3BA-40D0-9953-5FDAB57C50C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4" r:id="rId4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080B62DD-0EF6-45DF-85D3-45CB3946ADC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3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pkmsw@aol.com" TargetMode="External"/><Relationship Id="rId4" Type="http://schemas.openxmlformats.org/officeDocument/2006/relationships/hyperlink" Target="mailto:dcarroll1960@aol.com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90F1AA-2975-48DF-B872-B2F1DD701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2571750"/>
            <a:ext cx="7315200" cy="7429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10">
            <a:extLst>
              <a:ext uri="{FF2B5EF4-FFF2-40B4-BE49-F238E27FC236}">
                <a16:creationId xmlns:a16="http://schemas.microsoft.com/office/drawing/2014/main" id="{99D3D140-0571-4A04-AFD9-E13BDA91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686050"/>
            <a:ext cx="51435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en-US" altLang="en-US" sz="3300">
                <a:solidFill>
                  <a:schemeClr val="bg1"/>
                </a:solidFill>
                <a:latin typeface="Arial Narrow Bold" panose="020B0706020202030204" pitchFamily="34" charset="0"/>
              </a:rPr>
              <a:t>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F578FC-2AA8-42CE-921C-FB3C15D35C7C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-57150" y="2544762"/>
            <a:ext cx="9144000" cy="742950"/>
          </a:xfrm>
          <a:effectLst>
            <a:outerShdw blurRad="57150" dist="508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latin typeface="Georgia" panose="02040502050405020303" pitchFamily="18" charset="0"/>
                <a:ea typeface="+mj-ea"/>
              </a:rPr>
              <a:t>D6780 Grant Qualification &amp; Management Seminar</a:t>
            </a:r>
          </a:p>
        </p:txBody>
      </p:sp>
      <p:sp>
        <p:nvSpPr>
          <p:cNvPr id="8196" name="Subtitle 3">
            <a:extLst>
              <a:ext uri="{FF2B5EF4-FFF2-40B4-BE49-F238E27FC236}">
                <a16:creationId xmlns:a16="http://schemas.microsoft.com/office/drawing/2014/main" id="{70A91118-C2E0-4473-B441-BC19BB6CCDE5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7239000" y="3429000"/>
            <a:ext cx="15240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endParaRPr lang="en-US" altLang="en-US" sz="2000" dirty="0">
              <a:latin typeface="Georgia" panose="02040502050405020303" pitchFamily="18" charset="0"/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r>
              <a:rPr lang="en-US" altLang="en-US" sz="2000" b="1" dirty="0">
                <a:solidFill>
                  <a:schemeClr val="tx2"/>
                </a:solidFill>
                <a:latin typeface="Georgia" panose="02040502050405020303" pitchFamily="18" charset="0"/>
                <a:ea typeface="ヒラギノ角ゴ Pro W3" panose="020B0300000000000000" pitchFamily="34" charset="-128"/>
              </a:rPr>
              <a:t>Fall 2023</a:t>
            </a:r>
          </a:p>
        </p:txBody>
      </p:sp>
      <p:pic>
        <p:nvPicPr>
          <p:cNvPr id="8198" name="Picture 3">
            <a:extLst>
              <a:ext uri="{FF2B5EF4-FFF2-40B4-BE49-F238E27FC236}">
                <a16:creationId xmlns:a16="http://schemas.microsoft.com/office/drawing/2014/main" id="{AF34EEED-4D19-4E28-BFEF-C5551A263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862C5-B2C8-F446-B2AA-98D91DE8927A}"/>
              </a:ext>
            </a:extLst>
          </p:cNvPr>
          <p:cNvSpPr txBox="1"/>
          <p:nvPr/>
        </p:nvSpPr>
        <p:spPr>
          <a:xfrm>
            <a:off x="381000" y="3714750"/>
            <a:ext cx="4277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For the 2024-2025 Rotary Year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717012" y="796529"/>
            <a:ext cx="5543550" cy="497681"/>
          </a:xfrm>
          <a:prstGeom prst="rect">
            <a:avLst/>
          </a:prstGeom>
          <a:solidFill>
            <a:srgbClr val="2752C0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Annual Fund Donations 2021-22 = </a:t>
            </a:r>
            <a:r>
              <a:rPr lang="en-US" altLang="en-US" sz="2000" b="1" dirty="0">
                <a:solidFill>
                  <a:schemeClr val="bg1"/>
                </a:solidFill>
              </a:rPr>
              <a:t>$765,499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702249" y="1363581"/>
            <a:ext cx="1215855" cy="338554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i="1" dirty="0">
                <a:solidFill>
                  <a:srgbClr val="040303"/>
                </a:solidFill>
              </a:rPr>
              <a:t>SHARE</a:t>
            </a:r>
            <a:endParaRPr lang="en-US" altLang="en-US" sz="1600" b="1" dirty="0">
              <a:solidFill>
                <a:srgbClr val="040303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323644" y="1533948"/>
            <a:ext cx="317897" cy="238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4954599" y="1516572"/>
            <a:ext cx="425054" cy="119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 dirty="0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>
            <a:off x="2442899" y="2679456"/>
            <a:ext cx="0" cy="914400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2" name="Rectangle 8"/>
          <p:cNvSpPr>
            <a:spLocks noChangeArrowheads="1"/>
          </p:cNvSpPr>
          <p:nvPr/>
        </p:nvSpPr>
        <p:spPr bwMode="auto">
          <a:xfrm>
            <a:off x="1734559" y="3661171"/>
            <a:ext cx="1485900" cy="68580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Grants</a:t>
            </a:r>
          </a:p>
        </p:txBody>
      </p:sp>
      <p:sp>
        <p:nvSpPr>
          <p:cNvPr id="676873" name="Rectangle 9"/>
          <p:cNvSpPr>
            <a:spLocks noChangeArrowheads="1"/>
          </p:cNvSpPr>
          <p:nvPr/>
        </p:nvSpPr>
        <p:spPr bwMode="auto">
          <a:xfrm>
            <a:off x="1932231" y="4450496"/>
            <a:ext cx="1257300" cy="314324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(max)</a:t>
            </a:r>
            <a:endParaRPr lang="en-US" altLang="en-US" sz="1800" b="1" dirty="0"/>
          </a:p>
        </p:txBody>
      </p:sp>
      <p:sp>
        <p:nvSpPr>
          <p:cNvPr id="676874" name="Rectangle 10"/>
          <p:cNvSpPr>
            <a:spLocks noChangeArrowheads="1"/>
          </p:cNvSpPr>
          <p:nvPr/>
        </p:nvSpPr>
        <p:spPr bwMode="auto">
          <a:xfrm>
            <a:off x="1734559" y="2143125"/>
            <a:ext cx="1485900" cy="85725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Designated Fund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050895" y="1319827"/>
            <a:ext cx="932397" cy="395287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5720005" y="1290025"/>
            <a:ext cx="932397" cy="395286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676878" name="Rectangle 14"/>
          <p:cNvSpPr>
            <a:spLocks noChangeArrowheads="1"/>
          </p:cNvSpPr>
          <p:nvPr/>
        </p:nvSpPr>
        <p:spPr bwMode="auto">
          <a:xfrm>
            <a:off x="4925148" y="2197303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World 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800" b="1" dirty="0">
                <a:solidFill>
                  <a:schemeClr val="bg1"/>
                </a:solidFill>
              </a:rPr>
              <a:t>Fund</a:t>
            </a:r>
          </a:p>
        </p:txBody>
      </p:sp>
      <p:cxnSp>
        <p:nvCxnSpPr>
          <p:cNvPr id="676879" name="AutoShape 15"/>
          <p:cNvCxnSpPr>
            <a:cxnSpLocks noChangeShapeType="1"/>
            <a:stCxn id="676874" idx="3"/>
          </p:cNvCxnSpPr>
          <p:nvPr/>
        </p:nvCxnSpPr>
        <p:spPr bwMode="auto">
          <a:xfrm>
            <a:off x="3220459" y="2571750"/>
            <a:ext cx="2400299" cy="1457325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040303"/>
            </a:solidFill>
            <a:miter lim="800000"/>
            <a:headEnd/>
            <a:tailEnd type="triangle" w="med" len="med"/>
          </a:ln>
        </p:spPr>
      </p:cxn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3502104" y="3049047"/>
            <a:ext cx="1200150" cy="314325"/>
          </a:xfrm>
          <a:prstGeom prst="rect">
            <a:avLst/>
          </a:prstGeom>
          <a:gradFill rotWithShape="0">
            <a:gsLst>
              <a:gs pos="0">
                <a:srgbClr val="801A23"/>
              </a:gs>
              <a:gs pos="100000">
                <a:srgbClr val="4C337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(min)</a:t>
            </a:r>
            <a:endParaRPr lang="en-US" altLang="en-US" sz="1800" b="1" dirty="0"/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5558615" y="3092527"/>
            <a:ext cx="571500" cy="73355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/>
          </a:p>
        </p:txBody>
      </p:sp>
      <p:sp>
        <p:nvSpPr>
          <p:cNvPr id="676883" name="Rectangle 19"/>
          <p:cNvSpPr>
            <a:spLocks noChangeArrowheads="1"/>
          </p:cNvSpPr>
          <p:nvPr/>
        </p:nvSpPr>
        <p:spPr bwMode="auto">
          <a:xfrm>
            <a:off x="5572124" y="3861226"/>
            <a:ext cx="1971675" cy="68580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Global Grants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(World Fund match </a:t>
            </a:r>
            <a:br>
              <a:rPr lang="en-US" altLang="en-US" sz="105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to DDF and Other</a:t>
            </a:r>
            <a:endParaRPr lang="en-US" altLang="en-US" sz="1800" b="1" baseline="30000" dirty="0">
              <a:solidFill>
                <a:schemeClr val="bg1"/>
              </a:solidFill>
            </a:endParaRPr>
          </a:p>
        </p:txBody>
      </p:sp>
      <p:sp>
        <p:nvSpPr>
          <p:cNvPr id="676885" name="Rectangle 21"/>
          <p:cNvSpPr>
            <a:spLocks noChangeArrowheads="1"/>
          </p:cNvSpPr>
          <p:nvPr/>
        </p:nvSpPr>
        <p:spPr bwMode="auto">
          <a:xfrm>
            <a:off x="7739985" y="2803921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Other 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(Cash, DAF, Endowment Fund)</a:t>
            </a:r>
          </a:p>
        </p:txBody>
      </p: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1786421" y="1757649"/>
            <a:ext cx="1382176" cy="333026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200" b="1" dirty="0">
                <a:solidFill>
                  <a:schemeClr val="bg1"/>
                </a:solidFill>
              </a:rPr>
              <a:t>District Controlled</a:t>
            </a:r>
          </a:p>
        </p:txBody>
      </p:sp>
      <p:sp>
        <p:nvSpPr>
          <p:cNvPr id="676887" name="Rectangle 23"/>
          <p:cNvSpPr>
            <a:spLocks noChangeArrowheads="1"/>
          </p:cNvSpPr>
          <p:nvPr/>
        </p:nvSpPr>
        <p:spPr bwMode="auto">
          <a:xfrm>
            <a:off x="5167126" y="1683544"/>
            <a:ext cx="1925979" cy="247553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</a:rPr>
              <a:t>Trustees Controlled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4C775E-AD0B-6446-9150-59024222776E}"/>
              </a:ext>
            </a:extLst>
          </p:cNvPr>
          <p:cNvSpPr txBox="1"/>
          <p:nvPr/>
        </p:nvSpPr>
        <p:spPr>
          <a:xfrm>
            <a:off x="2815217" y="309141"/>
            <a:ext cx="4278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2024- 2025 Funding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99392B-8054-DE46-B80B-72490595A10F}"/>
              </a:ext>
            </a:extLst>
          </p:cNvPr>
          <p:cNvSpPr txBox="1"/>
          <p:nvPr/>
        </p:nvSpPr>
        <p:spPr>
          <a:xfrm>
            <a:off x="199759" y="2116517"/>
            <a:ext cx="1394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$363,612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1BDE5-895D-284A-A2ED-A2099548B9A0}"/>
              </a:ext>
            </a:extLst>
          </p:cNvPr>
          <p:cNvSpPr txBox="1"/>
          <p:nvPr/>
        </p:nvSpPr>
        <p:spPr>
          <a:xfrm>
            <a:off x="318561" y="3661171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$181,806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7604C3-6472-524E-A8C4-AAF65283159E}"/>
              </a:ext>
            </a:extLst>
          </p:cNvPr>
          <p:cNvSpPr txBox="1"/>
          <p:nvPr/>
        </p:nvSpPr>
        <p:spPr>
          <a:xfrm>
            <a:off x="6111374" y="2032445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$363,612</a:t>
            </a:r>
          </a:p>
        </p:txBody>
      </p:sp>
      <p:sp>
        <p:nvSpPr>
          <p:cNvPr id="30" name="Line 18">
            <a:extLst>
              <a:ext uri="{FF2B5EF4-FFF2-40B4-BE49-F238E27FC236}">
                <a16:creationId xmlns:a16="http://schemas.microsoft.com/office/drawing/2014/main" id="{40E9E57B-A238-1644-8487-C77512E92F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5763" y="3206994"/>
            <a:ext cx="781794" cy="619084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E9C3BC1-F0D2-984A-912A-C1001D6E2D35}"/>
              </a:ext>
            </a:extLst>
          </p:cNvPr>
          <p:cNvCxnSpPr>
            <a:cxnSpLocks/>
            <a:endCxn id="676887" idx="1"/>
          </p:cNvCxnSpPr>
          <p:nvPr/>
        </p:nvCxnSpPr>
        <p:spPr>
          <a:xfrm flipV="1">
            <a:off x="4488787" y="1807321"/>
            <a:ext cx="678339" cy="16241"/>
          </a:xfrm>
          <a:prstGeom prst="line">
            <a:avLst/>
          </a:prstGeom>
          <a:ln w="222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939AF5-781E-6245-B238-43EB1DCFF70C}"/>
              </a:ext>
            </a:extLst>
          </p:cNvPr>
          <p:cNvCxnSpPr>
            <a:cxnSpLocks/>
          </p:cNvCxnSpPr>
          <p:nvPr/>
        </p:nvCxnSpPr>
        <p:spPr>
          <a:xfrm flipH="1" flipV="1">
            <a:off x="4484932" y="1840373"/>
            <a:ext cx="408402" cy="797090"/>
          </a:xfrm>
          <a:prstGeom prst="line">
            <a:avLst/>
          </a:prstGeom>
          <a:ln w="22225">
            <a:solidFill>
              <a:srgbClr val="040303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DD9D55B-43DC-16AA-862C-B8A727D62DAF}"/>
              </a:ext>
            </a:extLst>
          </p:cNvPr>
          <p:cNvSpPr txBox="1"/>
          <p:nvPr/>
        </p:nvSpPr>
        <p:spPr>
          <a:xfrm>
            <a:off x="4523857" y="3459302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$181,806</a:t>
            </a:r>
          </a:p>
        </p:txBody>
      </p:sp>
    </p:spTree>
    <p:extLst>
      <p:ext uri="{BB962C8B-B14F-4D97-AF65-F5344CB8AC3E}">
        <p14:creationId xmlns:p14="http://schemas.microsoft.com/office/powerpoint/2010/main" val="3479585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Grant</a:t>
            </a:r>
            <a:r>
              <a:rPr lang="en-US" altLang="en-US" sz="3600" b="1" dirty="0">
                <a:latin typeface="Arial Narrow" panose="020B0606020202030204" pitchFamily="34" charset="0"/>
              </a:rPr>
              <a:t>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1"/>
            <a:ext cx="8229600" cy="35814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400" b="1" dirty="0">
                <a:latin typeface="Arial Narrow" panose="020B0606020202030204" pitchFamily="34" charset="0"/>
              </a:rPr>
              <a:t>Ensures that your grant: </a:t>
            </a:r>
          </a:p>
          <a:p>
            <a:pPr marL="0" indent="0">
              <a:buNone/>
              <a:defRPr/>
            </a:pPr>
            <a:endParaRPr lang="en-US" altLang="en-US" sz="800" b="1" dirty="0">
              <a:latin typeface="Arial Narrow" panose="020B0606020202030204" pitchFamily="34" charset="0"/>
            </a:endParaRPr>
          </a:p>
          <a:p>
            <a:pPr>
              <a:defRPr/>
            </a:pPr>
            <a:r>
              <a:rPr lang="en-US" sz="2400" dirty="0"/>
              <a:t>Has proper financial controls in place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Is guided by humanitarian &amp; educational principles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Meets the needs of the beneficiaries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Fulfills objectives based on a community assessment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Safeguards donor funds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78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Stewardship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895350"/>
            <a:ext cx="8534400" cy="33940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600" b="1" dirty="0"/>
              <a:t>Responsible Management &amp; Oversight of Funds: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Rotarian supervision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Standard business practices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Irregularities reported to TRF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Projects implemented as approved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Financial records reviewed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Reports submitted in a timely fashion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14313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CLUB QUALIFICATION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894721" y="3418646"/>
            <a:ext cx="295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David Carroll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District Grants Chair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0A5ED-9A70-BA48-94C1-0870FF276640}"/>
              </a:ext>
            </a:extLst>
          </p:cNvPr>
          <p:cNvSpPr txBox="1"/>
          <p:nvPr/>
        </p:nvSpPr>
        <p:spPr>
          <a:xfrm>
            <a:off x="492803" y="3409884"/>
            <a:ext cx="41777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Linda Shults</a:t>
            </a:r>
          </a:p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District Grants Forms Coordinator </a:t>
            </a:r>
          </a:p>
        </p:txBody>
      </p:sp>
    </p:spTree>
    <p:extLst>
      <p:ext uri="{BB962C8B-B14F-4D97-AF65-F5344CB8AC3E}">
        <p14:creationId xmlns:p14="http://schemas.microsoft.com/office/powerpoint/2010/main" val="3666334272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FCE1-49AA-DFFD-5109-D6A5CF28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CLUB MOU &amp; QUALIFICATION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1D1A-8AAE-F1BF-EA89-EF2FF194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419349"/>
          </a:xfrm>
        </p:spPr>
        <p:txBody>
          <a:bodyPr/>
          <a:lstStyle/>
          <a:p>
            <a:r>
              <a:rPr lang="en-US" sz="2600" dirty="0"/>
              <a:t>Display Club Memorandum of Understanding and Club Qualification Form</a:t>
            </a:r>
          </a:p>
          <a:p>
            <a:endParaRPr lang="en-US" sz="8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4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Qualification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167" y="952500"/>
            <a:ext cx="8462434" cy="314325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At least two (2) club members attend the district Rotary Foundation Grant Management Seminar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Club agrees with Club Memorandum of Understanding (MOU)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Club submits Club MOU &amp; Qualification Plan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District Approves Club Qualification Plan</a:t>
            </a:r>
          </a:p>
          <a:p>
            <a:pPr marL="0" indent="0">
              <a:buNone/>
              <a:defRPr/>
            </a:pPr>
            <a:r>
              <a:rPr lang="en-US" sz="2600" dirty="0"/>
              <a:t>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90425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Club Requalification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0275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Required annually</a:t>
            </a:r>
          </a:p>
          <a:p>
            <a:pPr>
              <a:defRPr/>
            </a:pPr>
            <a:r>
              <a:rPr lang="en-US" sz="2600" dirty="0"/>
              <a:t>Review last year’s Qualification Plan</a:t>
            </a:r>
          </a:p>
          <a:p>
            <a:pPr lvl="2">
              <a:defRPr/>
            </a:pPr>
            <a:r>
              <a:rPr lang="en-US" sz="2600" dirty="0"/>
              <a:t>Do you understand what was written?</a:t>
            </a:r>
          </a:p>
          <a:p>
            <a:pPr lvl="2">
              <a:defRPr/>
            </a:pPr>
            <a:r>
              <a:rPr lang="en-US" sz="2600" dirty="0"/>
              <a:t>Did you do what you wrote?</a:t>
            </a:r>
          </a:p>
          <a:p>
            <a:pPr lvl="2">
              <a:defRPr/>
            </a:pPr>
            <a:r>
              <a:rPr lang="en-US" sz="2600" dirty="0"/>
              <a:t>Was it good enough?</a:t>
            </a:r>
          </a:p>
          <a:p>
            <a:pPr>
              <a:defRPr/>
            </a:pPr>
            <a:r>
              <a:rPr lang="en-US" sz="2600" dirty="0"/>
              <a:t>Modify &amp; resubmit Qualification Plan</a:t>
            </a:r>
          </a:p>
          <a:p>
            <a:pPr>
              <a:defRPr/>
            </a:pPr>
            <a:r>
              <a:rPr lang="en-US" sz="2600" dirty="0"/>
              <a:t>Sign new Memorandum of Understanding (MOU)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1940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Maintaining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2819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Follow the terms of the Club MOU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Fully implement stewardship and grant management practices to prevent misuse of funds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Appoint a club member or committee to manage club qualification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909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Club Qualification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What MOU requirements does your club already implement?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What requirements does your club need to implement?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What type of club members would be good choices to help implement the Club MOU?</a:t>
            </a:r>
            <a:r>
              <a:rPr lang="en-US" sz="2800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62160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Best Practices/Issues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048000"/>
          </a:xfrm>
        </p:spPr>
        <p:txBody>
          <a:bodyPr numCol="2"/>
          <a:lstStyle/>
          <a:p>
            <a:pPr>
              <a:defRPr/>
            </a:pPr>
            <a:r>
              <a:rPr lang="en-US" sz="2600" dirty="0"/>
              <a:t>Manager</a:t>
            </a:r>
          </a:p>
          <a:p>
            <a:pPr>
              <a:defRPr/>
            </a:pPr>
            <a:r>
              <a:rPr lang="en-US" sz="2600" dirty="0"/>
              <a:t>Conflicts of Interest</a:t>
            </a:r>
          </a:p>
          <a:p>
            <a:pPr>
              <a:defRPr/>
            </a:pPr>
            <a:r>
              <a:rPr lang="en-US" sz="2600" dirty="0"/>
              <a:t>Training</a:t>
            </a:r>
          </a:p>
          <a:p>
            <a:pPr>
              <a:defRPr/>
            </a:pPr>
            <a:r>
              <a:rPr lang="en-US" sz="2600" dirty="0"/>
              <a:t>Bank Account</a:t>
            </a:r>
          </a:p>
          <a:p>
            <a:pPr>
              <a:defRPr/>
            </a:pPr>
            <a:r>
              <a:rPr lang="en-US" sz="2600" dirty="0"/>
              <a:t>Financial Management Plan</a:t>
            </a:r>
          </a:p>
          <a:p>
            <a:pPr>
              <a:defRPr/>
            </a:pPr>
            <a:r>
              <a:rPr lang="en-US" sz="2600" dirty="0"/>
              <a:t>Document Retention</a:t>
            </a:r>
          </a:p>
          <a:p>
            <a:pPr>
              <a:defRPr/>
            </a:pPr>
            <a:r>
              <a:rPr lang="en-US" sz="2600" dirty="0"/>
              <a:t>Reports</a:t>
            </a:r>
          </a:p>
          <a:p>
            <a:pPr>
              <a:defRPr/>
            </a:pPr>
            <a:r>
              <a:rPr lang="en-US" sz="2600" dirty="0"/>
              <a:t>Misuse Plan  </a:t>
            </a:r>
          </a:p>
          <a:p>
            <a:pPr>
              <a:defRPr/>
            </a:pPr>
            <a:r>
              <a:rPr lang="en-US" sz="2600" dirty="0"/>
              <a:t>Approval   </a:t>
            </a:r>
            <a:r>
              <a:rPr lang="en-US" sz="2800" dirty="0"/>
              <a:t>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7483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-76200" y="383246"/>
            <a:ext cx="9677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Georgia" panose="02040502050405020303" pitchFamily="18" charset="0"/>
              </a:rPr>
              <a:t>GOAL FOR TODAY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5350"/>
            <a:ext cx="8763000" cy="318134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Understand District Grant Basics: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	</a:t>
            </a:r>
            <a:r>
              <a:rPr lang="en-US" sz="2400" dirty="0"/>
              <a:t>Timeline								Qualifying Your Club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 		Funding 								Creating a Project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		Management						Applying for a District Grant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		Stewardship      	            		Implementing Your Project</a:t>
            </a:r>
          </a:p>
          <a:p>
            <a:pPr marL="1146175" indent="-49213"/>
            <a:endParaRPr lang="en-US" sz="2400" dirty="0"/>
          </a:p>
          <a:p>
            <a:pPr marL="1146175" indent="-49213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3690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6800" y="349250"/>
            <a:ext cx="79248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Overview &amp; Club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001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73517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5400" b="1" dirty="0">
                <a:latin typeface="Georgia" panose="02040502050405020303" pitchFamily="18" charset="0"/>
              </a:rPr>
              <a:t>CREATING A PROJECT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02500B6-F040-6C2A-F4D6-EDC2B0668018}"/>
              </a:ext>
            </a:extLst>
          </p:cNvPr>
          <p:cNvSpPr txBox="1"/>
          <p:nvPr/>
        </p:nvSpPr>
        <p:spPr>
          <a:xfrm>
            <a:off x="3505200" y="3862685"/>
            <a:ext cx="1967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David Carroll</a:t>
            </a:r>
          </a:p>
        </p:txBody>
      </p:sp>
    </p:spTree>
    <p:extLst>
      <p:ext uri="{BB962C8B-B14F-4D97-AF65-F5344CB8AC3E}">
        <p14:creationId xmlns:p14="http://schemas.microsoft.com/office/powerpoint/2010/main" val="1735427174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66" y="1200150"/>
            <a:ext cx="8517467" cy="30480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Identify best practices for choosing a project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Develop a plan to implement your project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Understand what is needed to establish a financial management plan </a:t>
            </a:r>
            <a:r>
              <a:rPr lang="en-US" sz="2600" b="1" dirty="0"/>
              <a:t>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2990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Successful Grant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Meet real community needs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Have frequent personal partner communication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Have implementation plans with measurable goals and outcomes 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Are sustainable beyond the life of the grant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Practice proper stewardship of grant funds</a:t>
            </a:r>
            <a:r>
              <a:rPr lang="en-US" sz="2800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5184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Community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Talk with partners and members of the community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Assess your club’s resources and availability and its potential partners to meet the need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Choose a project that is based on what the community needs, not what you want to do!       </a:t>
            </a:r>
            <a:r>
              <a:rPr lang="en-US" sz="2800" dirty="0"/>
              <a:t>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44189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30275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How can partners help you make your project more successful?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How do you identify potential partners?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Other Rotary clubs in your community?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Other non-profits or NGOs or government organizations?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57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0480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Form a 3-person grant committee</a:t>
            </a:r>
          </a:p>
          <a:p>
            <a:pPr>
              <a:defRPr/>
            </a:pPr>
            <a:r>
              <a:rPr lang="en-US" sz="2600" dirty="0"/>
              <a:t>Assign roles</a:t>
            </a:r>
          </a:p>
          <a:p>
            <a:pPr>
              <a:defRPr/>
            </a:pPr>
            <a:r>
              <a:rPr lang="en-US" sz="2600" dirty="0"/>
              <a:t>Set measurable and sustainable goals</a:t>
            </a:r>
          </a:p>
          <a:p>
            <a:pPr>
              <a:defRPr/>
            </a:pPr>
            <a:r>
              <a:rPr lang="en-US" sz="2600" dirty="0"/>
              <a:t>Create a budget</a:t>
            </a:r>
          </a:p>
          <a:p>
            <a:pPr>
              <a:defRPr/>
            </a:pPr>
            <a:r>
              <a:rPr lang="en-US" sz="2600" dirty="0"/>
              <a:t>Create an implementation plan</a:t>
            </a:r>
          </a:p>
          <a:p>
            <a:pPr>
              <a:defRPr/>
            </a:pPr>
            <a:r>
              <a:rPr lang="en-US" sz="2600" dirty="0"/>
              <a:t>Have a contingency plan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65715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Creating a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76350"/>
            <a:ext cx="8229600" cy="28956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Realistic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Competitive bidding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Reasonable prices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Disclose potential or real conflicts of interest</a:t>
            </a:r>
            <a:r>
              <a:rPr lang="en-US" sz="2800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14483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0800" y="373101"/>
            <a:ext cx="4191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sz="2800" b="1" dirty="0">
                <a:latin typeface="Georgia" panose="02040502050405020303" pitchFamily="18" charset="0"/>
                <a:ea typeface="+mj-ea"/>
              </a:rPr>
              <a:t>Creating a Project</a:t>
            </a:r>
            <a:endParaRPr lang="en-US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6324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30855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b="1" dirty="0">
                <a:latin typeface="Arial Narrow" panose="020B0606020202030204" pitchFamily="34" charset="0"/>
              </a:rPr>
              <a:t>APPLYING FOR A DISTRICT GRANT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4876800" y="3462454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Pat White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</p:spTree>
    <p:extLst>
      <p:ext uri="{BB962C8B-B14F-4D97-AF65-F5344CB8AC3E}">
        <p14:creationId xmlns:p14="http://schemas.microsoft.com/office/powerpoint/2010/main" val="364027906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39396" y="336296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Arial Narrow" panose="020B0606020202030204" pitchFamily="34" charset="0"/>
              </a:rPr>
              <a:t>AGENDA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78" y="1098296"/>
            <a:ext cx="8707244" cy="3911854"/>
          </a:xfrm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OVERVIEW</a:t>
            </a:r>
            <a:r>
              <a:rPr lang="en-US" sz="2800" dirty="0"/>
              <a:t>                     	                  Bobby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CLUB QUALIFICATION                </a:t>
            </a:r>
            <a:r>
              <a:rPr lang="en-US" sz="2800" dirty="0"/>
              <a:t>David &amp; Linda</a:t>
            </a:r>
          </a:p>
          <a:p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CREATING A PROJECT            	  </a:t>
            </a:r>
            <a:r>
              <a:rPr lang="en-US" sz="2800" dirty="0">
                <a:solidFill>
                  <a:schemeClr val="bg1"/>
                </a:solidFill>
              </a:rPr>
              <a:t>David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endParaRPr lang="en-US" sz="2800" dirty="0"/>
          </a:p>
          <a:p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APPLYING FOR A DISTRICT GRANT 		  </a:t>
            </a:r>
            <a:r>
              <a:rPr lang="en-US" sz="2800" dirty="0">
                <a:solidFill>
                  <a:schemeClr val="bg1"/>
                </a:solidFill>
              </a:rPr>
              <a:t>Pat</a:t>
            </a:r>
            <a:endParaRPr lang="en-US" sz="2800" dirty="0"/>
          </a:p>
          <a:p>
            <a:pPr marL="0" indent="0" algn="just">
              <a:buNone/>
            </a:pPr>
            <a:endParaRPr lang="en-US" sz="800" dirty="0"/>
          </a:p>
          <a:p>
            <a:pPr algn="just"/>
            <a:r>
              <a:rPr lang="en-US" sz="2800" b="1" dirty="0">
                <a:solidFill>
                  <a:schemeClr val="tx2"/>
                </a:solidFill>
              </a:rPr>
              <a:t>PROJECT IMPLEMENTATION 	   </a:t>
            </a:r>
            <a:r>
              <a:rPr lang="en-US" sz="2800" dirty="0"/>
              <a:t>Pat &amp; David</a:t>
            </a:r>
          </a:p>
          <a:p>
            <a:pPr marL="0" indent="0" algn="just">
              <a:buNone/>
            </a:pPr>
            <a:r>
              <a:rPr lang="en-US" dirty="0"/>
              <a:t>																								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0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23950"/>
            <a:ext cx="7620000" cy="2819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Be able to write a successful grant proposal and application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Understand good stewardship practices </a:t>
            </a:r>
          </a:p>
          <a:p>
            <a:pPr marL="0" indent="0">
              <a:buNone/>
              <a:defRPr/>
            </a:pPr>
            <a:r>
              <a:rPr lang="en-US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48220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Grants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885950"/>
            <a:ext cx="8610600" cy="2353508"/>
          </a:xfrm>
        </p:spPr>
        <p:txBody>
          <a:bodyPr numCol="2"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Instructions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Timeline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Checklist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Club Qual and MOU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Single 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Multi-Club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Progress Report Template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Final Report Template</a:t>
            </a:r>
          </a:p>
          <a:p>
            <a:pPr marL="342900" lvl="1" indent="0">
              <a:buNone/>
              <a:defRPr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EDE84-2C61-2A4C-8CB3-A3A21519BB39}"/>
              </a:ext>
            </a:extLst>
          </p:cNvPr>
          <p:cNvSpPr txBox="1"/>
          <p:nvPr/>
        </p:nvSpPr>
        <p:spPr>
          <a:xfrm>
            <a:off x="421428" y="972175"/>
            <a:ext cx="10322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Forms can be found on the District 6780 Website </a:t>
            </a:r>
          </a:p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(rotarydistrict6780.com):</a:t>
            </a:r>
          </a:p>
        </p:txBody>
      </p:sp>
    </p:spTree>
    <p:extLst>
      <p:ext uri="{BB962C8B-B14F-4D97-AF65-F5344CB8AC3E}">
        <p14:creationId xmlns:p14="http://schemas.microsoft.com/office/powerpoint/2010/main" val="2219621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FCE1-49AA-DFFD-5109-D6A5CF28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DISTRICT GRANT APPLICATION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1D1A-8AAE-F1BF-EA89-EF2FF194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419349"/>
          </a:xfrm>
        </p:spPr>
        <p:txBody>
          <a:bodyPr/>
          <a:lstStyle/>
          <a:p>
            <a:r>
              <a:rPr lang="en-US" sz="2600" dirty="0"/>
              <a:t>Display Single Club District Grant Application Form</a:t>
            </a:r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613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Georgia" panose="02040502050405020303" pitchFamily="18" charset="0"/>
              </a:rPr>
              <a:t>SAMPLE BUDGET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C561EDC-56DB-3443-A3BB-2E1624DAD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95350"/>
            <a:ext cx="9140668" cy="3448953"/>
          </a:xfrm>
        </p:spPr>
      </p:pic>
    </p:spTree>
    <p:extLst>
      <p:ext uri="{BB962C8B-B14F-4D97-AF65-F5344CB8AC3E}">
        <p14:creationId xmlns:p14="http://schemas.microsoft.com/office/powerpoint/2010/main" val="2628094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95350"/>
            <a:ext cx="7942456" cy="3581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bg1"/>
                </a:solidFill>
              </a:rPr>
              <a:t>Are all District Grant &amp; Global Grant reports up to date?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600" dirty="0">
                <a:solidFill>
                  <a:schemeClr val="bg1"/>
                </a:solidFill>
              </a:rPr>
              <a:t>Is your club grant qualified for 24-25?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1"/>
                </a:solidFill>
              </a:rPr>
              <a:t> Two club members attended DG qualification training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600" dirty="0">
                <a:solidFill>
                  <a:schemeClr val="bg1"/>
                </a:solidFill>
              </a:rPr>
              <a:t> Club Qualification &amp; Club Memorandum of Understanding have been completed and sent to Pat White and David Carroll</a:t>
            </a:r>
          </a:p>
          <a:p>
            <a:pPr marL="0" indent="0">
              <a:buNone/>
              <a:defRPr/>
            </a:pPr>
            <a:endParaRPr lang="en-US" sz="20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77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71550"/>
            <a:ext cx="7731512" cy="35814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Has someone else read the grant application for completeness?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Does the timeline match the District Grant timeline?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Do you describe how those in need will be helped?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dirty="0">
                <a:solidFill>
                  <a:schemeClr val="bg1"/>
                </a:solidFill>
              </a:rPr>
              <a:t>Is there Rotarian involvement?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278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810" y="742950"/>
            <a:ext cx="8001000" cy="373380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How can the benefits be sustained?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Has a project chair been selected &amp; contact info provided?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Is your budget detailed and included?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Do all expenses meet grant restrictions?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600" dirty="0">
                <a:solidFill>
                  <a:schemeClr val="bg1"/>
                </a:solidFill>
              </a:rPr>
              <a:t>Are all partners listed?  Do their contributions match budget?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704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71550"/>
            <a:ext cx="8229600" cy="3467100"/>
          </a:xfrm>
        </p:spPr>
        <p:txBody>
          <a:bodyPr/>
          <a:lstStyle/>
          <a:p>
            <a:pPr marL="457200" indent="-457200">
              <a:buFont typeface="+mj-lt"/>
              <a:buAutoNum type="arabicPeriod" startAt="12"/>
              <a:defRPr/>
            </a:pPr>
            <a:r>
              <a:rPr lang="en-US" sz="2600" dirty="0">
                <a:solidFill>
                  <a:schemeClr val="bg1"/>
                </a:solidFill>
              </a:rPr>
              <a:t>Is the application signed by the President or PE? Does the PE understand his or her responsibilities?</a:t>
            </a:r>
          </a:p>
          <a:p>
            <a:pPr marL="457200" indent="-457200">
              <a:buFont typeface="+mj-lt"/>
              <a:buAutoNum type="arabicPeriod" startAt="12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12"/>
              <a:defRPr/>
            </a:pPr>
            <a:r>
              <a:rPr lang="en-US" sz="2600" dirty="0">
                <a:solidFill>
                  <a:schemeClr val="bg1"/>
                </a:solidFill>
              </a:rPr>
              <a:t>Are letters of support from cooperating partners included?</a:t>
            </a:r>
          </a:p>
          <a:p>
            <a:pPr marL="457200" indent="-457200">
              <a:buFont typeface="+mj-lt"/>
              <a:buAutoNum type="arabicPeriod" startAt="12"/>
              <a:defRPr/>
            </a:pPr>
            <a:endParaRPr lang="en-US" sz="8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12"/>
              <a:defRPr/>
            </a:pPr>
            <a:r>
              <a:rPr lang="en-US" sz="2600" dirty="0">
                <a:solidFill>
                  <a:schemeClr val="bg1"/>
                </a:solidFill>
              </a:rPr>
              <a:t>Have all documents been copied before submitting to DG committee?</a:t>
            </a:r>
          </a:p>
        </p:txBody>
      </p:sp>
    </p:spTree>
    <p:extLst>
      <p:ext uri="{BB962C8B-B14F-4D97-AF65-F5344CB8AC3E}">
        <p14:creationId xmlns:p14="http://schemas.microsoft.com/office/powerpoint/2010/main" val="913842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3400" y="36195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APPLYING FOR A DISTRICT GRANT</a:t>
            </a:r>
            <a:endParaRPr lang="en-US" altLang="en-US" sz="32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763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58561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400" b="1" dirty="0">
                <a:latin typeface="Arial Narrow" panose="020B0606020202030204" pitchFamily="34" charset="0"/>
              </a:rPr>
              <a:t>IMPLEMENTATION AND REPORTING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559694" y="3426381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Pat White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5C7F6-B177-BF42-BB40-BF5FF37D2856}"/>
              </a:ext>
            </a:extLst>
          </p:cNvPr>
          <p:cNvSpPr txBox="1"/>
          <p:nvPr/>
        </p:nvSpPr>
        <p:spPr>
          <a:xfrm>
            <a:off x="304800" y="3399063"/>
            <a:ext cx="3501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David Carroll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District Grants Coordinator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520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b="1" dirty="0">
                <a:latin typeface="Georgia" panose="02040502050405020303" pitchFamily="18" charset="0"/>
              </a:rPr>
              <a:t>OVERVIEW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304800" y="3486150"/>
            <a:ext cx="45592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Bobby Davis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District Rotary Foundation Chair</a:t>
            </a:r>
          </a:p>
        </p:txBody>
      </p:sp>
    </p:spTree>
    <p:extLst>
      <p:ext uri="{BB962C8B-B14F-4D97-AF65-F5344CB8AC3E}">
        <p14:creationId xmlns:p14="http://schemas.microsoft.com/office/powerpoint/2010/main" val="2232353895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505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Understand how to monitor the progress of your plan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Identify best practices for managing funds and record keeping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Discuss the importance of evaluating a project and applying the lessons learned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Understand the reporting requirements</a:t>
            </a:r>
            <a:r>
              <a:rPr lang="en-US" sz="2400" b="1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8697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Successful Project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09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Personal Contact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Communication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Financial Management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Record Keeping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Follow the Original Plan (or Update)</a:t>
            </a:r>
          </a:p>
        </p:txBody>
      </p:sp>
    </p:spTree>
    <p:extLst>
      <p:ext uri="{BB962C8B-B14F-4D97-AF65-F5344CB8AC3E}">
        <p14:creationId xmlns:p14="http://schemas.microsoft.com/office/powerpoint/2010/main" val="2623001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3147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Ongoing during project implementation and project completion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Based on goals set for the project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Assists with reporting requirements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Use the findings to improve future projects and identify successes you can promote!</a:t>
            </a:r>
          </a:p>
        </p:txBody>
      </p:sp>
    </p:spTree>
    <p:extLst>
      <p:ext uri="{BB962C8B-B14F-4D97-AF65-F5344CB8AC3E}">
        <p14:creationId xmlns:p14="http://schemas.microsoft.com/office/powerpoint/2010/main" val="39473521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3450"/>
            <a:ext cx="8229600" cy="32766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Progress report is due October 1, 2024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Target date for grant completion: March 31, 2025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A final report (including receipts) is due within 2 months of project completion or by May 31, 2025 (whichever comes first)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The final report must be approved by the District Grant Team before the District pays its share of grant funding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3693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71550"/>
            <a:ext cx="8229600" cy="3733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Project Status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has been completed?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is left to complete?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On schedule for completion?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2650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276350"/>
            <a:ext cx="65532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Funding to Date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Expenditures to Date</a:t>
            </a:r>
          </a:p>
          <a:p>
            <a:pPr marL="695325" lvl="1" indent="-342900">
              <a:buFont typeface="Wingdings" pitchFamily="2" charset="2"/>
              <a:buChar char="q"/>
              <a:defRPr/>
            </a:pPr>
            <a:r>
              <a:rPr lang="en-US" sz="2400" dirty="0"/>
              <a:t>Amount of District Grant Funds Expected      to Be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Certification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7701039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858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Project Impacts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How many non-Rotarians benefited?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Expected long term benefits?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Role of any cooperating organization?</a:t>
            </a:r>
          </a:p>
          <a:p>
            <a:pPr lvl="2">
              <a:buFont typeface="Wingdings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42364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76350"/>
            <a:ext cx="7239000" cy="19050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Funding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Expenditures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Amount of District Grant Funds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Certification</a:t>
            </a:r>
          </a:p>
          <a:p>
            <a:pPr marL="0" indent="0">
              <a:buNone/>
              <a:defRPr/>
            </a:pP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020834-E54D-148F-8085-C1A27F4B6CE9}"/>
              </a:ext>
            </a:extLst>
          </p:cNvPr>
          <p:cNvSpPr txBox="1"/>
          <p:nvPr/>
        </p:nvSpPr>
        <p:spPr>
          <a:xfrm>
            <a:off x="762000" y="3333750"/>
            <a:ext cx="7315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  <a:defRPr/>
            </a:pPr>
            <a:r>
              <a:rPr lang="en-US" sz="2400" b="1" i="1" dirty="0">
                <a:solidFill>
                  <a:schemeClr val="bg1"/>
                </a:solidFill>
              </a:rPr>
              <a:t>Receipts sorted and labeled by budget category </a:t>
            </a:r>
          </a:p>
          <a:p>
            <a:pPr marL="0" indent="0" algn="ctr">
              <a:buNone/>
              <a:defRPr/>
            </a:pPr>
            <a:r>
              <a:rPr lang="en-US" sz="2400" b="1" i="1" u="sng" dirty="0">
                <a:solidFill>
                  <a:schemeClr val="bg1"/>
                </a:solidFill>
              </a:rPr>
              <a:t>MUST</a:t>
            </a:r>
            <a:r>
              <a:rPr lang="en-US" sz="2400" b="1" i="1" dirty="0">
                <a:solidFill>
                  <a:schemeClr val="bg1"/>
                </a:solidFill>
              </a:rPr>
              <a:t> be attached to the final report!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785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DISTRICT FUNDS REQUESTED</a:t>
            </a:r>
          </a:p>
        </p:txBody>
      </p:sp>
      <p:pic>
        <p:nvPicPr>
          <p:cNvPr id="7" name="Content Placeholder 6" descr="Table, Excel&#10;&#10;Description automatically generated">
            <a:extLst>
              <a:ext uri="{FF2B5EF4-FFF2-40B4-BE49-F238E27FC236}">
                <a16:creationId xmlns:a16="http://schemas.microsoft.com/office/drawing/2014/main" id="{83F3A794-EA8F-E340-945F-C9008E336A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895350"/>
            <a:ext cx="8222599" cy="3581399"/>
          </a:xfrm>
        </p:spPr>
      </p:pic>
    </p:spTree>
    <p:extLst>
      <p:ext uri="{BB962C8B-B14F-4D97-AF65-F5344CB8AC3E}">
        <p14:creationId xmlns:p14="http://schemas.microsoft.com/office/powerpoint/2010/main" val="26879353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3900" y="273050"/>
            <a:ext cx="76962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Implementation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3743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24-25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23950"/>
            <a:ext cx="822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600" dirty="0"/>
              <a:t>PE and Club identify project in 2023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600" dirty="0"/>
              <a:t>Club becomes qualified to submit a district grant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600" dirty="0"/>
              <a:t>Applications accepted Oct. 7, 2023, to Jan. 31, 2024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600" dirty="0"/>
              <a:t>Applications reviewed &amp;  approved beginning 02.01.24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18108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b="1" dirty="0">
                <a:latin typeface="Georgia" panose="02040502050405020303" pitchFamily="18" charset="0"/>
              </a:rPr>
              <a:t>How Did It Go?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925361"/>
      </p:ext>
    </p:extLst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57200" y="381501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b="1" dirty="0">
                <a:latin typeface="Georgia" panose="02040502050405020303" pitchFamily="18" charset="0"/>
              </a:rPr>
              <a:t>DISTRICT 6780 DISTRICT GRANT CONTACTS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200150"/>
            <a:ext cx="8610600" cy="3394472"/>
          </a:xfrm>
        </p:spPr>
        <p:txBody>
          <a:bodyPr/>
          <a:lstStyle/>
          <a:p>
            <a:r>
              <a:rPr lang="en-US" sz="2800" dirty="0"/>
              <a:t>David Carroll, District Grants Chair</a:t>
            </a:r>
          </a:p>
          <a:p>
            <a:pPr marL="0" indent="0">
              <a:buNone/>
            </a:pPr>
            <a:r>
              <a:rPr lang="en-US" sz="2800" dirty="0"/>
              <a:t>   Cell: </a:t>
            </a:r>
            <a:r>
              <a:rPr lang="en-US" sz="2800" dirty="0">
                <a:solidFill>
                  <a:schemeClr val="bg1"/>
                </a:solidFill>
              </a:rPr>
              <a:t>423.595.3503      </a:t>
            </a:r>
            <a:r>
              <a:rPr lang="en-US" sz="2800" u="sng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dcarroll1960@aol.com</a:t>
            </a:r>
            <a:r>
              <a:rPr lang="en-US" sz="2800" u="sng" dirty="0">
                <a:solidFill>
                  <a:schemeClr val="bg1"/>
                </a:solidFill>
              </a:rPr>
              <a:t> </a:t>
            </a:r>
          </a:p>
          <a:p>
            <a:pPr marL="342900" lvl="1" indent="0">
              <a:spcAft>
                <a:spcPts val="300"/>
              </a:spcAft>
              <a:buNone/>
            </a:pPr>
            <a:endParaRPr lang="en-US" sz="2800" dirty="0"/>
          </a:p>
          <a:p>
            <a:r>
              <a:rPr lang="en-US" sz="2800" dirty="0"/>
              <a:t>Pat White, 23-24 District Grant Coordinator</a:t>
            </a:r>
          </a:p>
          <a:p>
            <a:pPr marL="0" indent="0">
              <a:buNone/>
            </a:pPr>
            <a:r>
              <a:rPr lang="en-US" sz="2800" dirty="0"/>
              <a:t>   Cell: </a:t>
            </a:r>
            <a:r>
              <a:rPr lang="en-US" sz="2800" dirty="0">
                <a:solidFill>
                  <a:schemeClr val="bg1"/>
                </a:solidFill>
              </a:rPr>
              <a:t>865.236.2072                 </a:t>
            </a:r>
            <a:r>
              <a:rPr lang="en-US" sz="28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pkmsw@aol.co</a:t>
            </a:r>
            <a:r>
              <a:rPr lang="en-US" sz="28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</a:t>
            </a:r>
            <a:endParaRPr lang="en-US" sz="2800" b="1" dirty="0">
              <a:solidFill>
                <a:schemeClr val="bg1"/>
              </a:solidFill>
            </a:endParaRPr>
          </a:p>
          <a:p>
            <a:pPr lvl="1">
              <a:spcAft>
                <a:spcPts val="300"/>
              </a:spcAf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397509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Thank You!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09901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24-25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666750"/>
            <a:ext cx="8229600" cy="3505200"/>
          </a:xfrm>
        </p:spPr>
        <p:txBody>
          <a:bodyPr/>
          <a:lstStyle/>
          <a:p>
            <a:pPr marL="0" indent="0">
              <a:buNone/>
              <a:defRPr/>
            </a:pPr>
            <a:endParaRPr lang="en-US" sz="800" dirty="0"/>
          </a:p>
          <a:p>
            <a:pPr marL="465138" indent="-465138">
              <a:buNone/>
              <a:defRPr/>
            </a:pPr>
            <a:r>
              <a:rPr lang="en-US" sz="2400" dirty="0"/>
              <a:t>5.	</a:t>
            </a:r>
            <a:r>
              <a:rPr lang="en-US" sz="2600" dirty="0"/>
              <a:t>All DG applications are bundled and submitted to The Rotary Foundation for approval – target date 05.24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AutoNum type="arabicPeriod" startAt="6"/>
              <a:defRPr/>
            </a:pPr>
            <a:r>
              <a:rPr lang="en-US" sz="2600" dirty="0"/>
              <a:t>TRF approves the bundled district grants &amp; clubs are 	notified they may begin their project – target date 06.24</a:t>
            </a:r>
          </a:p>
          <a:p>
            <a:pPr marL="457200" indent="-457200">
              <a:buAutoNum type="arabicPeriod" startAt="6"/>
              <a:defRPr/>
            </a:pPr>
            <a:endParaRPr lang="en-US" sz="800" dirty="0"/>
          </a:p>
          <a:p>
            <a:pPr marL="457200" indent="-457200">
              <a:buFont typeface="Arial" panose="020B0604020202020204" pitchFamily="34" charset="0"/>
              <a:buAutoNum type="arabicPeriod" startAt="6"/>
              <a:defRPr/>
            </a:pPr>
            <a:r>
              <a:rPr lang="en-US" sz="2600" dirty="0"/>
              <a:t>Project implementation</a:t>
            </a:r>
          </a:p>
          <a:p>
            <a:pPr marL="457200" indent="-457200">
              <a:buAutoNum type="arabicPeriod" startAt="6"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76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24-25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0"/>
            <a:ext cx="8229600" cy="3394075"/>
          </a:xfrm>
        </p:spPr>
        <p:txBody>
          <a:bodyPr/>
          <a:lstStyle/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0" indent="0">
              <a:buNone/>
              <a:defRPr/>
            </a:pPr>
            <a:r>
              <a:rPr lang="en-US" sz="2400" dirty="0"/>
              <a:t>8.	 P</a:t>
            </a:r>
            <a:r>
              <a:rPr lang="en-US" sz="2600" dirty="0"/>
              <a:t>rogress report due midway through the project and 	 no later than October 1, 2024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0" indent="0">
              <a:buNone/>
              <a:defRPr/>
            </a:pPr>
            <a:r>
              <a:rPr lang="en-US" sz="2600" dirty="0"/>
              <a:t>9.	 Final report due by May 31, 2025, including receipts 	 for all expenditures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0" indent="0">
              <a:buNone/>
              <a:defRPr/>
            </a:pPr>
            <a:r>
              <a:rPr lang="en-US" sz="2600" dirty="0"/>
              <a:t>10. District disburses funds after approval of final 	  	  	  repo</a:t>
            </a:r>
            <a:r>
              <a:rPr lang="en-US" sz="2400" dirty="0"/>
              <a:t>rt</a:t>
            </a:r>
          </a:p>
        </p:txBody>
      </p:sp>
    </p:spTree>
    <p:extLst>
      <p:ext uri="{BB962C8B-B14F-4D97-AF65-F5344CB8AC3E}">
        <p14:creationId xmlns:p14="http://schemas.microsoft.com/office/powerpoint/2010/main" val="334059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GRANT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5350"/>
            <a:ext cx="8458200" cy="3581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Must be humanitarian but NOT limited to The Rotary Foundation’s seven (7) areas of  focus 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May be local or international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Funded by donations to the Annual Fund by D6780 Rotarians 3 years prior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600" dirty="0"/>
              <a:t>For 24-25, donations from the 21-22 Rotary year fund District Grants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7560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-762000" y="342900"/>
            <a:ext cx="92964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600" b="1" dirty="0">
                <a:latin typeface="Georgia" panose="02040502050405020303" pitchFamily="18" charset="0"/>
              </a:rPr>
              <a:t>              Rotary’s Seven Areas of Focus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6910CB-E428-597A-4609-DC18499164F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1047750"/>
            <a:ext cx="5726734" cy="356903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3714229"/>
      </p:ext>
    </p:extLst>
  </p:cSld>
  <p:clrMapOvr>
    <a:masterClrMapping/>
  </p:clrMapOvr>
</p:sld>
</file>

<file path=ppt/theme/theme1.xml><?xml version="1.0" encoding="utf-8"?>
<a:theme xmlns:a="http://schemas.openxmlformats.org/drawingml/2006/main" name="TRF-PowerpointDesignEN_Dark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TRF-PowerpointDesignEN_Dark.pot</Template>
  <TotalTime>34539</TotalTime>
  <Words>1528</Words>
  <Application>Microsoft Macintosh PowerPoint</Application>
  <PresentationFormat>On-screen Show (16:9)</PresentationFormat>
  <Paragraphs>366</Paragraphs>
  <Slides>52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Arial Narrow</vt:lpstr>
      <vt:lpstr>Arial Narrow Bold</vt:lpstr>
      <vt:lpstr>Calibri</vt:lpstr>
      <vt:lpstr>Georgia</vt:lpstr>
      <vt:lpstr>Wingdings</vt:lpstr>
      <vt:lpstr>TRF-PowerpointDesignEN_Dark</vt:lpstr>
      <vt:lpstr>Slate_NoMoE</vt:lpstr>
      <vt:lpstr>D6780 Grant Qualification &amp; Management Seminar</vt:lpstr>
      <vt:lpstr>PowerPoint Presentation</vt:lpstr>
      <vt:lpstr>PowerPoint Presentation</vt:lpstr>
      <vt:lpstr>OVERVIEW</vt:lpstr>
      <vt:lpstr>24-25 DISTRICT GRANT TIMELINE</vt:lpstr>
      <vt:lpstr>24-25 DISTRICT GRANT TIMELINE</vt:lpstr>
      <vt:lpstr>24-25 DISTRICT GRANT TIMELINE</vt:lpstr>
      <vt:lpstr>GRANT BASICS</vt:lpstr>
      <vt:lpstr>              Rotary’s Seven Areas of Focus</vt:lpstr>
      <vt:lpstr>PowerPoint Presentation</vt:lpstr>
      <vt:lpstr>Grant Management</vt:lpstr>
      <vt:lpstr>Stewardship</vt:lpstr>
      <vt:lpstr>CLUB QUALIFICATION</vt:lpstr>
      <vt:lpstr>CLUB MOU &amp; QUALIFICATION FORMS</vt:lpstr>
      <vt:lpstr>Qualification Requirements</vt:lpstr>
      <vt:lpstr>Club Requalification</vt:lpstr>
      <vt:lpstr>Maintaining Qualification</vt:lpstr>
      <vt:lpstr>Club Qualification Plan</vt:lpstr>
      <vt:lpstr>Best Practices/Issues</vt:lpstr>
      <vt:lpstr>Overview &amp; Club Qualification</vt:lpstr>
      <vt:lpstr>CREATING A PROJECT</vt:lpstr>
      <vt:lpstr>Objectives</vt:lpstr>
      <vt:lpstr>Successful Grant Projects</vt:lpstr>
      <vt:lpstr>Community Assessment</vt:lpstr>
      <vt:lpstr>Partners</vt:lpstr>
      <vt:lpstr>Project Planning</vt:lpstr>
      <vt:lpstr>Creating a Budget</vt:lpstr>
      <vt:lpstr>Creating a Project</vt:lpstr>
      <vt:lpstr>APPLYING FOR A DISTRICT GRANT</vt:lpstr>
      <vt:lpstr>Learning Objectives</vt:lpstr>
      <vt:lpstr>District Grants Forms</vt:lpstr>
      <vt:lpstr>DISTRICT GRANT APPLICATION FORM</vt:lpstr>
      <vt:lpstr>SAMPLE BUDGET</vt:lpstr>
      <vt:lpstr>DISTRICT GRANT CHECKLIST</vt:lpstr>
      <vt:lpstr>DISTRICT GRANT CHECKLIST</vt:lpstr>
      <vt:lpstr>DISTRICT GRANT CHECKLIST</vt:lpstr>
      <vt:lpstr>DISTRICT GRANT CHECKLIST</vt:lpstr>
      <vt:lpstr>APPLYING FOR A DISTRICT GRANT</vt:lpstr>
      <vt:lpstr>IMPLEMENTATION AND REPORTING</vt:lpstr>
      <vt:lpstr>Objectives</vt:lpstr>
      <vt:lpstr>Successful Project Implementation</vt:lpstr>
      <vt:lpstr>Evaluation</vt:lpstr>
      <vt:lpstr>District Grant Reports</vt:lpstr>
      <vt:lpstr>District Grant Progress Report Sections</vt:lpstr>
      <vt:lpstr>District Grant Progress Report Sections</vt:lpstr>
      <vt:lpstr>District Grant Final Report Sections</vt:lpstr>
      <vt:lpstr>District Grant Final Report Sections</vt:lpstr>
      <vt:lpstr>DISTRICT FUNDS REQUESTED</vt:lpstr>
      <vt:lpstr>Implementation and Reporting</vt:lpstr>
      <vt:lpstr>How Did It Go?</vt:lpstr>
      <vt:lpstr>PowerPoint Presentation</vt:lpstr>
      <vt:lpstr>Thank You!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Alexander, Deborah</cp:lastModifiedBy>
  <cp:revision>895</cp:revision>
  <cp:lastPrinted>2023-10-02T15:57:44Z</cp:lastPrinted>
  <dcterms:created xsi:type="dcterms:W3CDTF">2010-04-16T20:11:30Z</dcterms:created>
  <dcterms:modified xsi:type="dcterms:W3CDTF">2023-11-15T23:51:00Z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Description0">
    <vt:lpwstr>Powerpoint template using the new brand guidelines. This presentation has a blue gray background on the cover and throughout the other slides.</vt:lpwstr>
  </property>
  <property fmtid="{D5CDD505-2E9C-101B-9397-08002B2CF9AE}" pid="4" name="Status">
    <vt:lpwstr>In Review</vt:lpwstr>
  </property>
  <property fmtid="{D5CDD505-2E9C-101B-9397-08002B2CF9AE}" pid="5" name="WhenToUse">
    <vt:lpwstr/>
  </property>
</Properties>
</file>